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5" Type="http://schemas.openxmlformats.org/officeDocument/2006/relationships/custom-properties" Target="docProps/custom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9" r:id="rId2"/>
    <p:sldId id="258" r:id="rId3"/>
    <p:sldId id="260" r:id="rId4"/>
    <p:sldId id="261" r:id="rId5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0EBFF"/>
    <a:srgbClr val="DEF7FF"/>
    <a:srgbClr val="FF9300"/>
    <a:srgbClr val="FFF495"/>
    <a:srgbClr val="FFF2CD"/>
    <a:srgbClr val="F5FED2"/>
    <a:srgbClr val="FFD77E"/>
    <a:srgbClr val="6095C9"/>
    <a:srgbClr val="B6E99F"/>
    <a:srgbClr val="F7B99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953" autoAdjust="0"/>
    <p:restoredTop sz="89037"/>
  </p:normalViewPr>
  <p:slideViewPr>
    <p:cSldViewPr snapToGrid="0">
      <p:cViewPr>
        <p:scale>
          <a:sx n="100" d="100"/>
          <a:sy n="100" d="100"/>
        </p:scale>
        <p:origin x="144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notesMaster" Target="notesMasters/notesMaster1.xml"/><Relationship Id="rId7" Type="http://schemas.openxmlformats.org/officeDocument/2006/relationships/presProps" Target="presProps.xml"/><Relationship Id="rId8" Type="http://schemas.openxmlformats.org/officeDocument/2006/relationships/viewProps" Target="viewProps.xml"/><Relationship Id="rId9" Type="http://schemas.openxmlformats.org/officeDocument/2006/relationships/theme" Target="theme/theme1.xml"/><Relationship Id="rId1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65664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 idx="2"/>
          </p:nvPr>
        </p:nvSpPr>
        <p:spPr/>
      </p:sp>
      <p:sp>
        <p:nvSpPr>
          <p:cNvPr id="3" name="文本占位符 2"/>
          <p:cNvSpPr>
            <a:spLocks noGrp="1"/>
          </p:cNvSpPr>
          <p:nvPr>
            <p:ph type="body" idx="3"/>
          </p:nvPr>
        </p:nvSpPr>
        <p:spPr/>
        <p:txBody>
          <a:bodyPr/>
          <a:lstStyle/>
          <a:p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6405580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CN" altLang="en-US" dirty="0"/>
          </a:p>
        </p:txBody>
      </p:sp>
      <p:sp>
        <p:nvSpPr>
          <p:cNvPr id="4" name="幻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6837353-30EB-4A48-80EB-173D804AEFBD}" type="slidenum">
              <a:rPr lang="zh-CN" altLang="en-US" smtClean="0"/>
              <a:t>3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634637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3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FAA26D3D-D897-4be2-8F04-BA451C77F1D7}">
              <ma14:placeholderFlag xmlns:ma14="http://schemas.microsoft.com/office/mac/drawingml/2011/main" val="1"/>
            </a:ext>
          </a:extLst>
        </p:spPr>
      </p:sp>
      <p:sp>
        <p:nvSpPr>
          <p:cNvPr id="8194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/>
          <a:lstStyle/>
          <a:p>
            <a:endParaRPr kumimoji="0" lang="zh-CN" altLang="en-US" dirty="0">
              <a:latin typeface="Arial" charset="0"/>
              <a:ea typeface="ＭＳ Ｐゴシック" charset="-128"/>
            </a:endParaRPr>
          </a:p>
        </p:txBody>
      </p:sp>
      <p:sp>
        <p:nvSpPr>
          <p:cNvPr id="8195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Arial" charset="0"/>
                <a:ea typeface="宋体" charset="0"/>
              </a:defRPr>
            </a:lvl9pPr>
          </a:lstStyle>
          <a:p>
            <a:fld id="{80DF3984-D036-8146-80F3-60605DE9315C}" type="slidenum">
              <a:rPr lang="zh-CN" altLang="en-US" sz="1200"/>
              <a:pPr/>
              <a:t>4</a:t>
            </a:fld>
            <a:endParaRPr lang="zh-CN" altLang="en-US" sz="1200"/>
          </a:p>
        </p:txBody>
      </p:sp>
    </p:spTree>
    <p:extLst>
      <p:ext uri="{BB962C8B-B14F-4D97-AF65-F5344CB8AC3E}">
        <p14:creationId xmlns:p14="http://schemas.microsoft.com/office/powerpoint/2010/main" val="159565003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FigureOut">
              <a:rPr lang="zh-CN" altLang="en-US" smtClean="0"/>
              <a:t>17/5/7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流程图: 可选过程 55"/>
          <p:cNvSpPr/>
          <p:nvPr/>
        </p:nvSpPr>
        <p:spPr>
          <a:xfrm>
            <a:off x="345440" y="156845"/>
            <a:ext cx="11457940" cy="6385560"/>
          </a:xfrm>
          <a:prstGeom prst="flowChartAlternateProcess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zh-CN" altLang="en-US"/>
          </a:p>
          <a:p>
            <a:pPr algn="ctr"/>
            <a:endParaRPr lang="en-US" altLang="zh-CN" sz="2400" b="1"/>
          </a:p>
          <a:p>
            <a:pPr algn="ctr"/>
            <a:r>
              <a:rPr lang="en-US" altLang="zh-CN" sz="3200" b="1"/>
              <a:t>XXL-JOB</a:t>
            </a:r>
            <a:r>
              <a:rPr lang="zh-CN" altLang="en-US" sz="3200" b="1"/>
              <a:t>架构图 </a:t>
            </a:r>
            <a:r>
              <a:rPr lang="en-US" altLang="zh-CN" sz="3200" b="1"/>
              <a:t>v1.1</a:t>
            </a:r>
          </a:p>
        </p:txBody>
      </p:sp>
      <p:sp>
        <p:nvSpPr>
          <p:cNvPr id="6" name="流程图: 可选过程 5"/>
          <p:cNvSpPr/>
          <p:nvPr/>
        </p:nvSpPr>
        <p:spPr>
          <a:xfrm>
            <a:off x="672465" y="436245"/>
            <a:ext cx="6865620" cy="538289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11" name="圆柱形 10"/>
          <p:cNvSpPr/>
          <p:nvPr/>
        </p:nvSpPr>
        <p:spPr>
          <a:xfrm>
            <a:off x="918845" y="832485"/>
            <a:ext cx="3928745" cy="2955290"/>
          </a:xfrm>
          <a:prstGeom prst="can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任务池</a:t>
            </a:r>
          </a:p>
        </p:txBody>
      </p:sp>
      <p:sp>
        <p:nvSpPr>
          <p:cNvPr id="8" name="流程图: 可选过程 7"/>
          <p:cNvSpPr/>
          <p:nvPr/>
        </p:nvSpPr>
        <p:spPr>
          <a:xfrm>
            <a:off x="1067435" y="1742440"/>
            <a:ext cx="3597275" cy="400685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宴会商户头图绑定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9" name="流程图: 可选过程 8"/>
          <p:cNvSpPr/>
          <p:nvPr/>
        </p:nvSpPr>
        <p:spPr>
          <a:xfrm>
            <a:off x="1068705" y="2287270"/>
            <a:ext cx="3597275" cy="39751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l"/>
            <a:r>
              <a:rPr lang="zh-CN" altLang="en-US">
                <a:latin typeface="微软雅黑" charset="0"/>
                <a:ea typeface="微软雅黑" charset="0"/>
              </a:rPr>
              <a:t>婚宴默认</a:t>
            </a:r>
            <a:r>
              <a:rPr lang="zh-CN" altLang="en-US">
                <a:latin typeface="微软雅黑" charset="0"/>
                <a:ea typeface="微软雅黑" charset="0"/>
                <a:sym typeface="+mn-ea"/>
              </a:rPr>
              <a:t>搜索</a:t>
            </a:r>
            <a:r>
              <a:rPr lang="zh-CN" altLang="en-US">
                <a:latin typeface="微软雅黑" charset="0"/>
                <a:ea typeface="微软雅黑" charset="0"/>
              </a:rPr>
              <a:t>排序跑分</a:t>
            </a:r>
            <a:r>
              <a:rPr lang="en-US" altLang="zh-CN">
                <a:latin typeface="微软雅黑" charset="0"/>
                <a:ea typeface="微软雅黑" charset="0"/>
              </a:rPr>
              <a:t>JOB</a:t>
            </a:r>
          </a:p>
        </p:txBody>
      </p:sp>
      <p:sp>
        <p:nvSpPr>
          <p:cNvPr id="10" name="流程图: 可选过程 9"/>
          <p:cNvSpPr/>
          <p:nvPr/>
        </p:nvSpPr>
        <p:spPr>
          <a:xfrm>
            <a:off x="1071880" y="2863850"/>
            <a:ext cx="3597275" cy="340360"/>
          </a:xfrm>
          <a:prstGeom prst="flowChartAlternateProcess">
            <a:avLst/>
          </a:prstGeom>
        </p:spPr>
        <p:style>
          <a:lnRef idx="1">
            <a:schemeClr val="accent6"/>
          </a:lnRef>
          <a:fillRef idx="3">
            <a:schemeClr val="accent6"/>
          </a:fillRef>
          <a:effectRef idx="2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22" name="流程图: 可选过程 21"/>
          <p:cNvSpPr/>
          <p:nvPr/>
        </p:nvSpPr>
        <p:spPr>
          <a:xfrm>
            <a:off x="5225415" y="935355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A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【block】</a:t>
            </a:r>
          </a:p>
        </p:txBody>
      </p:sp>
      <p:sp>
        <p:nvSpPr>
          <p:cNvPr id="29" name="流程图: 可选过程 28"/>
          <p:cNvSpPr/>
          <p:nvPr/>
        </p:nvSpPr>
        <p:spPr>
          <a:xfrm>
            <a:off x="5280025" y="1979930"/>
            <a:ext cx="1898015" cy="708660"/>
          </a:xfrm>
          <a:prstGeom prst="flowChartAlternateProcess">
            <a:avLst/>
          </a:prstGeom>
          <a:solidFill>
            <a:schemeClr val="bg1">
              <a:lumMod val="5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B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【block】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5" name="流程图: 可选过程 34"/>
          <p:cNvSpPr/>
          <p:nvPr/>
        </p:nvSpPr>
        <p:spPr>
          <a:xfrm>
            <a:off x="5280025" y="2952115"/>
            <a:ext cx="1898015" cy="708660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调度器</a:t>
            </a:r>
            <a:r>
              <a:rPr lang="en-US" altLang="zh-CN">
                <a:latin typeface="微软雅黑" charset="0"/>
                <a:ea typeface="微软雅黑" charset="0"/>
              </a:rPr>
              <a:t>C</a:t>
            </a:r>
          </a:p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【active】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36" name="流程图: 可选过程 35"/>
          <p:cNvSpPr/>
          <p:nvPr/>
        </p:nvSpPr>
        <p:spPr>
          <a:xfrm>
            <a:off x="1097280" y="4314190"/>
            <a:ext cx="5988050" cy="640715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</a:t>
            </a:r>
          </a:p>
        </p:txBody>
      </p:sp>
      <p:sp>
        <p:nvSpPr>
          <p:cNvPr id="37" name="下箭头 36"/>
          <p:cNvSpPr/>
          <p:nvPr/>
        </p:nvSpPr>
        <p:spPr>
          <a:xfrm>
            <a:off x="6210935" y="3715385"/>
            <a:ext cx="160655" cy="553720"/>
          </a:xfrm>
          <a:prstGeom prst="down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39" name="流程图: 可选过程 38"/>
          <p:cNvSpPr/>
          <p:nvPr/>
        </p:nvSpPr>
        <p:spPr>
          <a:xfrm>
            <a:off x="8888730" y="597535"/>
            <a:ext cx="2533650" cy="5200650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en-US" altLang="zh-CN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43" name="右箭头 42"/>
          <p:cNvSpPr/>
          <p:nvPr/>
        </p:nvSpPr>
        <p:spPr>
          <a:xfrm>
            <a:off x="7593965" y="3176905"/>
            <a:ext cx="1267460" cy="218440"/>
          </a:xfrm>
          <a:prstGeom prst="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4" name="左箭头 43"/>
          <p:cNvSpPr/>
          <p:nvPr/>
        </p:nvSpPr>
        <p:spPr>
          <a:xfrm>
            <a:off x="7593965" y="4560570"/>
            <a:ext cx="1252855" cy="189230"/>
          </a:xfrm>
          <a:prstGeom prst="lef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5" name="流程图: 磁盘 44"/>
          <p:cNvSpPr/>
          <p:nvPr/>
        </p:nvSpPr>
        <p:spPr>
          <a:xfrm>
            <a:off x="9226550" y="878205"/>
            <a:ext cx="1805940" cy="2650490"/>
          </a:xfrm>
          <a:prstGeom prst="flowChartMagneticDisk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1600" b="1">
                <a:latin typeface="微软雅黑" charset="0"/>
                <a:ea typeface="微软雅黑" charset="0"/>
              </a:rPr>
              <a:t>调度队列</a:t>
            </a:r>
          </a:p>
        </p:txBody>
      </p:sp>
      <p:sp>
        <p:nvSpPr>
          <p:cNvPr id="47" name="左右箭头 46"/>
          <p:cNvSpPr/>
          <p:nvPr/>
        </p:nvSpPr>
        <p:spPr>
          <a:xfrm>
            <a:off x="4885055" y="3206115"/>
            <a:ext cx="378460" cy="160020"/>
          </a:xfrm>
          <a:prstGeom prst="leftRightArrow">
            <a:avLst/>
          </a:prstGeom>
          <a:solidFill>
            <a:schemeClr val="accent2">
              <a:lumMod val="75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>
              <a:latin typeface="微软雅黑" charset="0"/>
              <a:ea typeface="微软雅黑" charset="0"/>
            </a:endParaRPr>
          </a:p>
        </p:txBody>
      </p:sp>
      <p:sp>
        <p:nvSpPr>
          <p:cNvPr id="48" name="流程图: 可选过程 47"/>
          <p:cNvSpPr/>
          <p:nvPr/>
        </p:nvSpPr>
        <p:spPr>
          <a:xfrm>
            <a:off x="9370060" y="17786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1" name="流程图: 可选过程 50"/>
          <p:cNvSpPr/>
          <p:nvPr/>
        </p:nvSpPr>
        <p:spPr>
          <a:xfrm>
            <a:off x="9357360" y="21850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sz="1600">
                <a:latin typeface="微软雅黑" charset="0"/>
                <a:ea typeface="微软雅黑" charset="0"/>
              </a:rPr>
              <a:t>调度请求</a:t>
            </a:r>
          </a:p>
        </p:txBody>
      </p:sp>
      <p:sp>
        <p:nvSpPr>
          <p:cNvPr id="52" name="流程图: 可选过程 51"/>
          <p:cNvSpPr/>
          <p:nvPr/>
        </p:nvSpPr>
        <p:spPr>
          <a:xfrm>
            <a:off x="9358630" y="2591435"/>
            <a:ext cx="1471295" cy="291465"/>
          </a:xfrm>
          <a:prstGeom prst="flowChartAlternateProcess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CN" sz="1600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53" name="流程图: 可选过程 52"/>
          <p:cNvSpPr/>
          <p:nvPr/>
        </p:nvSpPr>
        <p:spPr>
          <a:xfrm>
            <a:off x="9168765" y="4139565"/>
            <a:ext cx="1850390" cy="845185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600" b="1"/>
              <a:t>任务执行</a:t>
            </a:r>
          </a:p>
          <a:p>
            <a:pPr algn="ctr"/>
            <a:r>
              <a:rPr lang="zh-CN" altLang="en-US" sz="1600" b="1"/>
              <a:t>【业务逻辑】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矩形 30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/>
              <a:t>v1.3</a:t>
            </a:r>
          </a:p>
        </p:txBody>
      </p:sp>
      <p:sp>
        <p:nvSpPr>
          <p:cNvPr id="32" name="矩形 31"/>
          <p:cNvSpPr/>
          <p:nvPr/>
        </p:nvSpPr>
        <p:spPr>
          <a:xfrm>
            <a:off x="548005" y="1049020"/>
            <a:ext cx="4619625" cy="4560570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3" name="矩形 32"/>
          <p:cNvSpPr/>
          <p:nvPr/>
        </p:nvSpPr>
        <p:spPr>
          <a:xfrm>
            <a:off x="705485" y="1526540"/>
            <a:ext cx="1973580" cy="242570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4" name="矩形 33"/>
          <p:cNvSpPr/>
          <p:nvPr/>
        </p:nvSpPr>
        <p:spPr>
          <a:xfrm>
            <a:off x="871855" y="1741805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</a:rPr>
              <a:t>执行器地址</a:t>
            </a:r>
          </a:p>
        </p:txBody>
      </p:sp>
      <p:sp>
        <p:nvSpPr>
          <p:cNvPr id="49" name="矩形 48"/>
          <p:cNvSpPr/>
          <p:nvPr/>
        </p:nvSpPr>
        <p:spPr>
          <a:xfrm>
            <a:off x="706120" y="437007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54" name="矩形 53"/>
          <p:cNvSpPr/>
          <p:nvPr/>
        </p:nvSpPr>
        <p:spPr>
          <a:xfrm>
            <a:off x="6850380" y="1069340"/>
            <a:ext cx="4764405" cy="4487545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64" name="矩形 63"/>
          <p:cNvSpPr/>
          <p:nvPr/>
        </p:nvSpPr>
        <p:spPr>
          <a:xfrm>
            <a:off x="874395" y="2331085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65" name="矩形 64"/>
          <p:cNvSpPr/>
          <p:nvPr/>
        </p:nvSpPr>
        <p:spPr>
          <a:xfrm>
            <a:off x="876935" y="2902585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66" name="矩形 65"/>
          <p:cNvSpPr/>
          <p:nvPr/>
        </p:nvSpPr>
        <p:spPr>
          <a:xfrm>
            <a:off x="3642360" y="1754505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74" name="矩形 73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>
              <a:latin typeface="微软雅黑" charset="0"/>
              <a:ea typeface="微软雅黑" charset="0"/>
            </a:endParaRPr>
          </a:p>
        </p:txBody>
      </p:sp>
      <p:sp>
        <p:nvSpPr>
          <p:cNvPr id="81" name="上下箭头 80"/>
          <p:cNvSpPr/>
          <p:nvPr/>
        </p:nvSpPr>
        <p:spPr>
          <a:xfrm>
            <a:off x="4125595" y="384619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8" name="左右箭头 7"/>
          <p:cNvSpPr/>
          <p:nvPr/>
        </p:nvSpPr>
        <p:spPr>
          <a:xfrm>
            <a:off x="2741295" y="210883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0" name="左右箭头 9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11" name="矩形 10"/>
          <p:cNvSpPr/>
          <p:nvPr/>
        </p:nvSpPr>
        <p:spPr>
          <a:xfrm>
            <a:off x="7128510" y="1635760"/>
            <a:ext cx="1535430" cy="967740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12" name="直接箭头连接符 11"/>
          <p:cNvCxnSpPr/>
          <p:nvPr/>
        </p:nvCxnSpPr>
        <p:spPr>
          <a:xfrm>
            <a:off x="5227320" y="2124075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接箭头连接符 12"/>
          <p:cNvCxnSpPr/>
          <p:nvPr/>
        </p:nvCxnSpPr>
        <p:spPr>
          <a:xfrm flipH="1">
            <a:off x="5210175" y="342392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圆柱形 15"/>
          <p:cNvSpPr/>
          <p:nvPr/>
        </p:nvSpPr>
        <p:spPr>
          <a:xfrm>
            <a:off x="7074535" y="3006090"/>
            <a:ext cx="1499235" cy="2012950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18" name="矩形 17"/>
          <p:cNvSpPr/>
          <p:nvPr/>
        </p:nvSpPr>
        <p:spPr>
          <a:xfrm>
            <a:off x="9260840" y="1527810"/>
            <a:ext cx="2157095" cy="3434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en-US" altLang="zh-CN">
              <a:solidFill>
                <a:schemeClr val="tx1"/>
              </a:solidFill>
            </a:endParaRPr>
          </a:p>
          <a:p>
            <a:pPr algn="ctr"/>
            <a:endParaRPr lang="zh-CN" altLang="en-US">
              <a:solidFill>
                <a:schemeClr val="tx1"/>
              </a:solidFill>
            </a:endParaRPr>
          </a:p>
          <a:p>
            <a:pPr algn="ctr"/>
            <a:r>
              <a:rPr lang="zh-CN" altLang="en-US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19" name="直接箭头连接符 18"/>
          <p:cNvCxnSpPr/>
          <p:nvPr/>
        </p:nvCxnSpPr>
        <p:spPr>
          <a:xfrm flipV="1">
            <a:off x="8699500" y="2127885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箭头连接符 19"/>
          <p:cNvCxnSpPr/>
          <p:nvPr/>
        </p:nvCxnSpPr>
        <p:spPr>
          <a:xfrm flipH="1">
            <a:off x="8629015" y="3753485"/>
            <a:ext cx="54610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圆柱形 20"/>
          <p:cNvSpPr/>
          <p:nvPr/>
        </p:nvSpPr>
        <p:spPr>
          <a:xfrm>
            <a:off x="9523095" y="1690370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22" name="矩形 21"/>
          <p:cNvSpPr/>
          <p:nvPr/>
        </p:nvSpPr>
        <p:spPr>
          <a:xfrm>
            <a:off x="9539605" y="3342640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23" name="上下箭头 22"/>
          <p:cNvSpPr/>
          <p:nvPr/>
        </p:nvSpPr>
        <p:spPr>
          <a:xfrm>
            <a:off x="10156190" y="2712085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矩形 31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solidFill>
              <a:schemeClr val="accent1">
                <a:shade val="50000"/>
                <a:alpha val="98000"/>
              </a:schemeClr>
            </a:solidFill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zh-CN" altLang="en-US" dirty="0"/>
          </a:p>
          <a:p>
            <a:pPr algn="ctr"/>
            <a:endParaRPr lang="en-US" altLang="zh-CN" sz="2400" b="1" dirty="0"/>
          </a:p>
          <a:p>
            <a:pPr algn="ctr"/>
            <a:r>
              <a:rPr lang="en-US" altLang="zh-CN" sz="3200" b="1" dirty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smtClean="0"/>
              <a:t>v1.5</a:t>
            </a:r>
            <a:endParaRPr lang="en-US" altLang="zh-CN" sz="3200" b="1" dirty="0"/>
          </a:p>
        </p:txBody>
      </p:sp>
      <p:sp>
        <p:nvSpPr>
          <p:cNvPr id="33" name="矩形 32"/>
          <p:cNvSpPr/>
          <p:nvPr/>
        </p:nvSpPr>
        <p:spPr>
          <a:xfrm>
            <a:off x="548005" y="551145"/>
            <a:ext cx="4619625" cy="5058445"/>
          </a:xfrm>
          <a:prstGeom prst="rect">
            <a:avLst/>
          </a:prstGeom>
          <a:solidFill>
            <a:srgbClr val="FFF5D6"/>
          </a:solidFill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>
              <a:solidFill>
                <a:schemeClr val="accent5">
                  <a:lumMod val="50000"/>
                </a:schemeClr>
              </a:solidFill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>
                <a:solidFill>
                  <a:schemeClr val="accent5">
                    <a:lumMod val="50000"/>
                  </a:schemeClr>
                </a:solidFill>
                <a:latin typeface="微软雅黑" charset="0"/>
                <a:ea typeface="微软雅黑" charset="0"/>
              </a:rPr>
              <a:t>调度中心</a:t>
            </a:r>
          </a:p>
        </p:txBody>
      </p:sp>
      <p:sp>
        <p:nvSpPr>
          <p:cNvPr id="34" name="矩形 33"/>
          <p:cNvSpPr/>
          <p:nvPr/>
        </p:nvSpPr>
        <p:spPr>
          <a:xfrm>
            <a:off x="705485" y="726510"/>
            <a:ext cx="1973580" cy="322573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endParaRPr lang="zh-CN" altLang="en-US" b="1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调度池</a:t>
            </a:r>
          </a:p>
        </p:txBody>
      </p:sp>
      <p:sp>
        <p:nvSpPr>
          <p:cNvPr id="35" name="矩形 34"/>
          <p:cNvSpPr/>
          <p:nvPr/>
        </p:nvSpPr>
        <p:spPr>
          <a:xfrm>
            <a:off x="856297" y="928370"/>
            <a:ext cx="1585595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</a:rPr>
              <a:t>执行器</a:t>
            </a:r>
            <a:endParaRPr lang="zh-CN" altLang="en-US" dirty="0">
              <a:latin typeface="微软雅黑" charset="0"/>
              <a:ea typeface="微软雅黑" charset="0"/>
            </a:endParaRPr>
          </a:p>
        </p:txBody>
      </p:sp>
      <p:sp>
        <p:nvSpPr>
          <p:cNvPr id="36" name="矩形 35"/>
          <p:cNvSpPr/>
          <p:nvPr/>
        </p:nvSpPr>
        <p:spPr>
          <a:xfrm>
            <a:off x="704215" y="4278330"/>
            <a:ext cx="4196080" cy="640715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调度日志 </a:t>
            </a:r>
            <a:r>
              <a:rPr lang="en-US" altLang="zh-CN" b="1">
                <a:solidFill>
                  <a:schemeClr val="tx1"/>
                </a:solidFill>
                <a:latin typeface="微软雅黑" charset="0"/>
                <a:ea typeface="微软雅黑" charset="0"/>
              </a:rPr>
              <a:t>/ GLUE</a:t>
            </a:r>
            <a:r>
              <a:rPr lang="zh-CN" altLang="en-US" b="1">
                <a:solidFill>
                  <a:schemeClr val="tx1"/>
                </a:solidFill>
                <a:latin typeface="微软雅黑" charset="0"/>
                <a:ea typeface="微软雅黑" charset="0"/>
              </a:rPr>
              <a:t>日志</a:t>
            </a:r>
          </a:p>
        </p:txBody>
      </p:sp>
      <p:sp>
        <p:nvSpPr>
          <p:cNvPr id="37" name="矩形 36"/>
          <p:cNvSpPr/>
          <p:nvPr/>
        </p:nvSpPr>
        <p:spPr>
          <a:xfrm>
            <a:off x="6850380" y="551146"/>
            <a:ext cx="4764405" cy="500574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endParaRPr lang="zh-CN" altLang="en-US" sz="2400" b="1" dirty="0">
              <a:latin typeface="微软雅黑" charset="0"/>
              <a:ea typeface="微软雅黑" charset="0"/>
            </a:endParaRPr>
          </a:p>
          <a:p>
            <a:pPr algn="ctr"/>
            <a:r>
              <a:rPr lang="zh-CN" altLang="en-US" sz="2400" b="1" dirty="0">
                <a:solidFill>
                  <a:schemeClr val="accent1">
                    <a:lumMod val="50000"/>
                  </a:schemeClr>
                </a:solidFill>
                <a:latin typeface="微软雅黑" charset="0"/>
                <a:ea typeface="微软雅黑" charset="0"/>
              </a:rPr>
              <a:t>执行器</a:t>
            </a:r>
          </a:p>
        </p:txBody>
      </p:sp>
      <p:sp>
        <p:nvSpPr>
          <p:cNvPr id="38" name="矩形 37"/>
          <p:cNvSpPr/>
          <p:nvPr/>
        </p:nvSpPr>
        <p:spPr>
          <a:xfrm>
            <a:off x="836613" y="1558608"/>
            <a:ext cx="154940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JobHandler</a:t>
            </a:r>
          </a:p>
        </p:txBody>
      </p:sp>
      <p:sp>
        <p:nvSpPr>
          <p:cNvPr id="39" name="矩形 38"/>
          <p:cNvSpPr/>
          <p:nvPr/>
        </p:nvSpPr>
        <p:spPr>
          <a:xfrm>
            <a:off x="850218" y="2166620"/>
            <a:ext cx="1530350" cy="436880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>
                <a:latin typeface="微软雅黑" charset="0"/>
                <a:ea typeface="微软雅黑" charset="0"/>
              </a:rPr>
              <a:t>……</a:t>
            </a:r>
          </a:p>
        </p:txBody>
      </p:sp>
      <p:sp>
        <p:nvSpPr>
          <p:cNvPr id="40" name="矩形 39"/>
          <p:cNvSpPr/>
          <p:nvPr/>
        </p:nvSpPr>
        <p:spPr>
          <a:xfrm>
            <a:off x="3652520" y="1896904"/>
            <a:ext cx="1257935" cy="85344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调度器</a:t>
            </a:r>
          </a:p>
          <a:p>
            <a:pPr algn="ctr"/>
            <a:r>
              <a:rPr lang="en-US" altLang="zh-CN" dirty="0">
                <a:latin typeface="微软雅黑" charset="0"/>
                <a:ea typeface="微软雅黑" charset="0"/>
              </a:rPr>
              <a:t>quartz</a:t>
            </a:r>
          </a:p>
        </p:txBody>
      </p:sp>
      <p:sp>
        <p:nvSpPr>
          <p:cNvPr id="41" name="矩形 40"/>
          <p:cNvSpPr/>
          <p:nvPr/>
        </p:nvSpPr>
        <p:spPr>
          <a:xfrm>
            <a:off x="3642360" y="2940685"/>
            <a:ext cx="1257935" cy="8166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latin typeface="微软雅黑" charset="0"/>
                <a:ea typeface="微软雅黑" charset="0"/>
                <a:sym typeface="+mn-ea"/>
              </a:rPr>
              <a:t>回调服务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42" name="上下箭头 41"/>
          <p:cNvSpPr/>
          <p:nvPr/>
        </p:nvSpPr>
        <p:spPr>
          <a:xfrm>
            <a:off x="4123690" y="3780322"/>
            <a:ext cx="238125" cy="474980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3" name="左右箭头 42"/>
          <p:cNvSpPr/>
          <p:nvPr/>
        </p:nvSpPr>
        <p:spPr>
          <a:xfrm>
            <a:off x="2715260" y="2186119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4" name="左右箭头 43"/>
          <p:cNvSpPr/>
          <p:nvPr/>
        </p:nvSpPr>
        <p:spPr>
          <a:xfrm>
            <a:off x="2726055" y="3249295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45" name="矩形 44"/>
          <p:cNvSpPr/>
          <p:nvPr/>
        </p:nvSpPr>
        <p:spPr>
          <a:xfrm>
            <a:off x="7119272" y="2009190"/>
            <a:ext cx="1535430" cy="8631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</a:rPr>
              <a:t>执行器服务</a:t>
            </a:r>
          </a:p>
          <a:p>
            <a:pPr algn="ctr"/>
            <a:r>
              <a:rPr lang="en-US" altLang="zh-CN">
                <a:solidFill>
                  <a:schemeClr val="tx1"/>
                </a:solidFill>
              </a:rPr>
              <a:t>jetty</a:t>
            </a:r>
          </a:p>
        </p:txBody>
      </p:sp>
      <p:cxnSp>
        <p:nvCxnSpPr>
          <p:cNvPr id="46" name="直接箭头连接符 11"/>
          <p:cNvCxnSpPr/>
          <p:nvPr/>
        </p:nvCxnSpPr>
        <p:spPr>
          <a:xfrm>
            <a:off x="5227320" y="2374792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直接箭头连接符 12"/>
          <p:cNvCxnSpPr/>
          <p:nvPr/>
        </p:nvCxnSpPr>
        <p:spPr>
          <a:xfrm flipH="1">
            <a:off x="5227320" y="3468370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圆柱形 15"/>
          <p:cNvSpPr/>
          <p:nvPr/>
        </p:nvSpPr>
        <p:spPr>
          <a:xfrm>
            <a:off x="7128510" y="3296340"/>
            <a:ext cx="1570990" cy="1316829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  <a:sym typeface="+mn-ea"/>
              </a:rPr>
              <a:t>回调日志</a:t>
            </a:r>
          </a:p>
          <a:p>
            <a:pPr algn="ctr"/>
            <a:r>
              <a:rPr lang="en-US" altLang="zh-CN" dirty="0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49" name="矩形 48"/>
          <p:cNvSpPr/>
          <p:nvPr/>
        </p:nvSpPr>
        <p:spPr>
          <a:xfrm>
            <a:off x="9273096" y="811360"/>
            <a:ext cx="2157095" cy="3856673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endParaRPr lang="zh-CN" altLang="en-US" dirty="0" smtClean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en-US" altLang="zh-CN" dirty="0">
              <a:solidFill>
                <a:schemeClr val="tx1"/>
              </a:solidFill>
            </a:endParaRPr>
          </a:p>
          <a:p>
            <a:pPr algn="ctr"/>
            <a:endParaRPr lang="zh-CN" altLang="en-US" dirty="0">
              <a:solidFill>
                <a:schemeClr val="tx1"/>
              </a:solidFill>
            </a:endParaRPr>
          </a:p>
          <a:p>
            <a:pPr algn="ctr"/>
            <a:r>
              <a:rPr lang="zh-CN" altLang="en-US" dirty="0">
                <a:solidFill>
                  <a:schemeClr val="tx1"/>
                </a:solidFill>
              </a:rPr>
              <a:t>任务</a:t>
            </a:r>
          </a:p>
        </p:txBody>
      </p:sp>
      <p:cxnSp>
        <p:nvCxnSpPr>
          <p:cNvPr id="50" name="直接箭头连接符 18"/>
          <p:cNvCxnSpPr/>
          <p:nvPr/>
        </p:nvCxnSpPr>
        <p:spPr>
          <a:xfrm flipV="1">
            <a:off x="8712613" y="2431252"/>
            <a:ext cx="528955" cy="9525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直接箭头连接符 19"/>
          <p:cNvCxnSpPr/>
          <p:nvPr/>
        </p:nvCxnSpPr>
        <p:spPr>
          <a:xfrm flipH="1">
            <a:off x="8699500" y="3952240"/>
            <a:ext cx="510540" cy="0"/>
          </a:xfrm>
          <a:prstGeom prst="straightConnector1">
            <a:avLst/>
          </a:prstGeom>
          <a:ln w="254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圆柱形 20"/>
          <p:cNvSpPr/>
          <p:nvPr/>
        </p:nvSpPr>
        <p:spPr>
          <a:xfrm>
            <a:off x="9532176" y="1325537"/>
            <a:ext cx="1554480" cy="935355"/>
          </a:xfrm>
          <a:prstGeom prst="can">
            <a:avLst/>
          </a:prstGeom>
          <a:solidFill>
            <a:schemeClr val="accent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>
                <a:solidFill>
                  <a:schemeClr val="tx1"/>
                </a:solidFill>
                <a:sym typeface="+mn-ea"/>
              </a:rPr>
              <a:t>调度请求</a:t>
            </a:r>
            <a:r>
              <a:rPr lang="en-US" altLang="zh-CN">
                <a:solidFill>
                  <a:schemeClr val="tx1"/>
                </a:solidFill>
              </a:rPr>
              <a:t>queue</a:t>
            </a:r>
          </a:p>
        </p:txBody>
      </p:sp>
      <p:sp>
        <p:nvSpPr>
          <p:cNvPr id="53" name="矩形 52"/>
          <p:cNvSpPr/>
          <p:nvPr/>
        </p:nvSpPr>
        <p:spPr>
          <a:xfrm>
            <a:off x="9626126" y="3250097"/>
            <a:ext cx="1517015" cy="767715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>
                <a:solidFill>
                  <a:schemeClr val="tx1"/>
                </a:solidFill>
              </a:rPr>
              <a:t>执行线程</a:t>
            </a:r>
          </a:p>
        </p:txBody>
      </p:sp>
      <p:sp>
        <p:nvSpPr>
          <p:cNvPr id="54" name="上下箭头 53"/>
          <p:cNvSpPr/>
          <p:nvPr/>
        </p:nvSpPr>
        <p:spPr>
          <a:xfrm>
            <a:off x="10228100" y="2374792"/>
            <a:ext cx="247086" cy="816451"/>
          </a:xfrm>
          <a:prstGeom prst="upDown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sp>
        <p:nvSpPr>
          <p:cNvPr id="55" name="矩形 54"/>
          <p:cNvSpPr/>
          <p:nvPr/>
        </p:nvSpPr>
        <p:spPr>
          <a:xfrm>
            <a:off x="3642360" y="826718"/>
            <a:ext cx="1257935" cy="809042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latin typeface="微软雅黑" charset="0"/>
                <a:ea typeface="微软雅黑" charset="0"/>
                <a:sym typeface="+mn-ea"/>
              </a:rPr>
              <a:t>注册模块</a:t>
            </a:r>
            <a:endParaRPr lang="en-US" altLang="zh-CN" dirty="0">
              <a:latin typeface="微软雅黑" charset="0"/>
              <a:ea typeface="微软雅黑" charset="0"/>
            </a:endParaRPr>
          </a:p>
        </p:txBody>
      </p:sp>
      <p:sp>
        <p:nvSpPr>
          <p:cNvPr id="56" name="矩形 55"/>
          <p:cNvSpPr/>
          <p:nvPr/>
        </p:nvSpPr>
        <p:spPr>
          <a:xfrm>
            <a:off x="7128510" y="826718"/>
            <a:ext cx="1535430" cy="830074"/>
          </a:xfrm>
          <a:prstGeom prst="rect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dirty="0" smtClean="0">
                <a:solidFill>
                  <a:schemeClr val="tx1"/>
                </a:solidFill>
              </a:rPr>
              <a:t>注册模块</a:t>
            </a:r>
            <a:endParaRPr lang="en-US" altLang="zh-CN" dirty="0">
              <a:solidFill>
                <a:schemeClr val="tx1"/>
              </a:solidFill>
            </a:endParaRPr>
          </a:p>
        </p:txBody>
      </p:sp>
      <p:sp>
        <p:nvSpPr>
          <p:cNvPr id="57" name="左右箭头 56"/>
          <p:cNvSpPr/>
          <p:nvPr/>
        </p:nvSpPr>
        <p:spPr>
          <a:xfrm>
            <a:off x="2707692" y="1105852"/>
            <a:ext cx="877570" cy="219075"/>
          </a:xfrm>
          <a:prstGeom prst="leftRightArrow">
            <a:avLst/>
          </a:prstGeom>
          <a:solidFill>
            <a:schemeClr val="accent4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cxnSp>
        <p:nvCxnSpPr>
          <p:cNvPr id="59" name="直接箭头连接符 12"/>
          <p:cNvCxnSpPr/>
          <p:nvPr/>
        </p:nvCxnSpPr>
        <p:spPr>
          <a:xfrm flipH="1">
            <a:off x="5227319" y="1300623"/>
            <a:ext cx="1571625" cy="0"/>
          </a:xfrm>
          <a:prstGeom prst="straightConnector1">
            <a:avLst/>
          </a:prstGeom>
          <a:ln w="4445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6977570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363855" y="355600"/>
            <a:ext cx="11457940" cy="6147435"/>
          </a:xfrm>
          <a:prstGeom prst="rect">
            <a:avLst/>
          </a:prstGeom>
          <a:pattFill prst="pct5">
            <a:fgClr>
              <a:schemeClr val="accent1"/>
            </a:fgClr>
            <a:bgClr>
              <a:schemeClr val="bg1"/>
            </a:bgClr>
          </a:pattFill>
          <a:ln w="28575" cmpd="sng">
            <a:noFill/>
            <a:prstDash val="dash"/>
          </a:ln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rtlCol="0" anchor="b"/>
          <a:lstStyle/>
          <a:p>
            <a:pPr algn="ctr"/>
            <a:r>
              <a:rPr lang="en-US" altLang="zh-CN" sz="3200" b="1" dirty="0" smtClean="0"/>
              <a:t>XXL-JOB</a:t>
            </a:r>
            <a:r>
              <a:rPr lang="zh-CN" altLang="en-US" sz="3200" b="1" dirty="0"/>
              <a:t>架构图 </a:t>
            </a:r>
            <a:r>
              <a:rPr lang="en-US" altLang="zh-CN" sz="3200" b="1" dirty="0" smtClean="0"/>
              <a:t>v1.7</a:t>
            </a:r>
            <a:endParaRPr lang="en-US" altLang="zh-CN" sz="3200" b="1" dirty="0"/>
          </a:p>
        </p:txBody>
      </p:sp>
      <p:sp>
        <p:nvSpPr>
          <p:cNvPr id="14" name="矩形 13"/>
          <p:cNvSpPr/>
          <p:nvPr/>
        </p:nvSpPr>
        <p:spPr>
          <a:xfrm>
            <a:off x="622491" y="576163"/>
            <a:ext cx="5778309" cy="4592737"/>
          </a:xfrm>
          <a:prstGeom prst="rect">
            <a:avLst/>
          </a:prstGeom>
          <a:solidFill>
            <a:srgbClr val="9FC2E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>
                <a:solidFill>
                  <a:schemeClr val="tx1"/>
                </a:solidFill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</a:p>
        </p:txBody>
      </p:sp>
      <p:sp>
        <p:nvSpPr>
          <p:cNvPr id="7" name="进程 6"/>
          <p:cNvSpPr/>
          <p:nvPr/>
        </p:nvSpPr>
        <p:spPr>
          <a:xfrm>
            <a:off x="622491" y="5165865"/>
            <a:ext cx="10959909" cy="586628"/>
          </a:xfrm>
          <a:prstGeom prst="flowChartProcess">
            <a:avLst/>
          </a:prstGeom>
          <a:solidFill>
            <a:srgbClr val="FFDCBB"/>
          </a:solidFill>
          <a:ln>
            <a:noFill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数据</a:t>
            </a:r>
            <a:r>
              <a:rPr kumimoji="1" lang="zh-CN" altLang="en-US" sz="1600" b="1" smtClean="0">
                <a:latin typeface="Heiti SC Light" charset="-122"/>
                <a:ea typeface="Heiti SC Light" charset="-122"/>
                <a:cs typeface="Heiti SC Light" charset="-122"/>
              </a:rPr>
              <a:t>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" name="矩形 8"/>
          <p:cNvSpPr/>
          <p:nvPr/>
        </p:nvSpPr>
        <p:spPr>
          <a:xfrm>
            <a:off x="5931089" y="7076091"/>
            <a:ext cx="2920811" cy="841124"/>
          </a:xfrm>
          <a:prstGeom prst="rect">
            <a:avLst/>
          </a:prstGeom>
          <a:solidFill>
            <a:srgbClr val="E8DDF4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注册中心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29" name="可选流程 28"/>
          <p:cNvSpPr/>
          <p:nvPr/>
        </p:nvSpPr>
        <p:spPr>
          <a:xfrm>
            <a:off x="4271676" y="4014619"/>
            <a:ext cx="1659412" cy="572325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自动注册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调度中心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" name="矩形 3"/>
          <p:cNvSpPr/>
          <p:nvPr/>
        </p:nvSpPr>
        <p:spPr>
          <a:xfrm>
            <a:off x="720867" y="688297"/>
            <a:ext cx="1672839" cy="1961502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任务管理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5" name="可选流程 4"/>
          <p:cNvSpPr/>
          <p:nvPr/>
        </p:nvSpPr>
        <p:spPr>
          <a:xfrm>
            <a:off x="799893" y="1015627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0" name="可选流程 59"/>
          <p:cNvSpPr/>
          <p:nvPr/>
        </p:nvSpPr>
        <p:spPr>
          <a:xfrm>
            <a:off x="799893" y="1406309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模式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2" name="可选流程 61"/>
          <p:cNvSpPr/>
          <p:nvPr/>
        </p:nvSpPr>
        <p:spPr>
          <a:xfrm>
            <a:off x="799893" y="1830646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err="1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3" name="可选流程 62"/>
          <p:cNvSpPr/>
          <p:nvPr/>
        </p:nvSpPr>
        <p:spPr>
          <a:xfrm>
            <a:off x="799893" y="2206727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0" name="矩形 9"/>
          <p:cNvSpPr/>
          <p:nvPr/>
        </p:nvSpPr>
        <p:spPr>
          <a:xfrm>
            <a:off x="2388914" y="688297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执行器管理</a:t>
            </a:r>
            <a:endParaRPr kumimoji="1" lang="zh-CN" altLang="en-US" sz="14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40" name="可选流程 39"/>
          <p:cNvSpPr/>
          <p:nvPr/>
        </p:nvSpPr>
        <p:spPr>
          <a:xfrm>
            <a:off x="2491980" y="1009669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注册方式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6" name="可选流程 65"/>
          <p:cNvSpPr/>
          <p:nvPr/>
        </p:nvSpPr>
        <p:spPr>
          <a:xfrm>
            <a:off x="2491979" y="1400460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err="1" smtClean="0">
                <a:latin typeface="Heiti SC Light" charset="-122"/>
                <a:ea typeface="Heiti SC Light" charset="-122"/>
                <a:cs typeface="Heiti SC Light" charset="-122"/>
              </a:rPr>
              <a:t>AppName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7" name="可选流程 66"/>
          <p:cNvSpPr/>
          <p:nvPr/>
        </p:nvSpPr>
        <p:spPr>
          <a:xfrm>
            <a:off x="2491978" y="1834820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机器地址列表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68" name="可选流程 67"/>
          <p:cNvSpPr/>
          <p:nvPr/>
        </p:nvSpPr>
        <p:spPr>
          <a:xfrm>
            <a:off x="2491977" y="2217078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86" name="直线箭头连接符 85"/>
          <p:cNvCxnSpPr/>
          <p:nvPr/>
        </p:nvCxnSpPr>
        <p:spPr>
          <a:xfrm>
            <a:off x="11955553" y="7258143"/>
            <a:ext cx="9228" cy="410923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直线箭头连接符 86"/>
          <p:cNvCxnSpPr/>
          <p:nvPr/>
        </p:nvCxnSpPr>
        <p:spPr>
          <a:xfrm flipV="1">
            <a:off x="12192000" y="7245443"/>
            <a:ext cx="0" cy="417180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1" name="矩形 100"/>
          <p:cNvSpPr/>
          <p:nvPr/>
        </p:nvSpPr>
        <p:spPr>
          <a:xfrm>
            <a:off x="6400801" y="576164"/>
            <a:ext cx="5181600" cy="4592736"/>
          </a:xfrm>
          <a:prstGeom prst="rect">
            <a:avLst/>
          </a:prstGeom>
          <a:ln>
            <a:noFill/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r>
              <a:rPr kumimoji="1" lang="zh-CN" altLang="en-US" sz="1600" b="1" dirty="0" smtClean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33" name="直线箭头连接符 132"/>
          <p:cNvCxnSpPr/>
          <p:nvPr/>
        </p:nvCxnSpPr>
        <p:spPr>
          <a:xfrm>
            <a:off x="12476487" y="7419060"/>
            <a:ext cx="413345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4" name="直线箭头连接符 133"/>
          <p:cNvCxnSpPr/>
          <p:nvPr/>
        </p:nvCxnSpPr>
        <p:spPr>
          <a:xfrm flipH="1">
            <a:off x="12434527" y="7662622"/>
            <a:ext cx="429217" cy="1"/>
          </a:xfrm>
          <a:prstGeom prst="straightConnector1">
            <a:avLst/>
          </a:prstGeom>
          <a:ln w="28575">
            <a:prstDash val="dash"/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圆角矩形 2"/>
          <p:cNvSpPr/>
          <p:nvPr/>
        </p:nvSpPr>
        <p:spPr>
          <a:xfrm>
            <a:off x="4275163" y="870785"/>
            <a:ext cx="1655926" cy="586589"/>
          </a:xfrm>
          <a:prstGeom prst="round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调度器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(quartz)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74" name="圆角矩形 73"/>
          <p:cNvSpPr/>
          <p:nvPr/>
        </p:nvSpPr>
        <p:spPr>
          <a:xfrm>
            <a:off x="4275906" y="2893988"/>
            <a:ext cx="1655182" cy="585805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实时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39" name="圆角矩形 138"/>
          <p:cNvSpPr/>
          <p:nvPr/>
        </p:nvSpPr>
        <p:spPr>
          <a:xfrm>
            <a:off x="4271675" y="1887699"/>
            <a:ext cx="1659413" cy="574484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服务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3" name="矩形 152"/>
          <p:cNvSpPr/>
          <p:nvPr/>
        </p:nvSpPr>
        <p:spPr>
          <a:xfrm>
            <a:off x="720867" y="2657780"/>
            <a:ext cx="1668047" cy="1961502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b="1" dirty="0">
                <a:latin typeface="Heiti SC Light" charset="-122"/>
                <a:ea typeface="Heiti SC Light" charset="-122"/>
                <a:cs typeface="Heiti SC Light" charset="-122"/>
              </a:rPr>
              <a:t>日志管理</a:t>
            </a:r>
          </a:p>
        </p:txBody>
      </p:sp>
      <p:sp>
        <p:nvSpPr>
          <p:cNvPr id="154" name="可选流程 153"/>
          <p:cNvSpPr/>
          <p:nvPr/>
        </p:nvSpPr>
        <p:spPr>
          <a:xfrm>
            <a:off x="823933" y="2979152"/>
            <a:ext cx="1432847" cy="272004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调度日志</a:t>
            </a:r>
          </a:p>
        </p:txBody>
      </p:sp>
      <p:sp>
        <p:nvSpPr>
          <p:cNvPr id="155" name="可选流程 154"/>
          <p:cNvSpPr/>
          <p:nvPr/>
        </p:nvSpPr>
        <p:spPr>
          <a:xfrm>
            <a:off x="823932" y="3369943"/>
            <a:ext cx="1432847" cy="275832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Rolling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日志</a:t>
            </a:r>
          </a:p>
        </p:txBody>
      </p:sp>
      <p:sp>
        <p:nvSpPr>
          <p:cNvPr id="156" name="可选流程 155"/>
          <p:cNvSpPr/>
          <p:nvPr/>
        </p:nvSpPr>
        <p:spPr>
          <a:xfrm>
            <a:off x="823931" y="3804303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GLUE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版本日志</a:t>
            </a:r>
          </a:p>
        </p:txBody>
      </p:sp>
      <p:sp>
        <p:nvSpPr>
          <p:cNvPr id="157" name="可选流程 156"/>
          <p:cNvSpPr/>
          <p:nvPr/>
        </p:nvSpPr>
        <p:spPr>
          <a:xfrm>
            <a:off x="823930" y="4186561"/>
            <a:ext cx="1432847" cy="263850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8" name="矩形 157"/>
          <p:cNvSpPr/>
          <p:nvPr/>
        </p:nvSpPr>
        <p:spPr>
          <a:xfrm>
            <a:off x="2384122" y="2645252"/>
            <a:ext cx="1672839" cy="1974030"/>
          </a:xfrm>
          <a:prstGeom prst="rect">
            <a:avLst/>
          </a:prstGeom>
          <a:solidFill>
            <a:srgbClr val="E0EB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t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其他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59" name="可选流程 158"/>
          <p:cNvSpPr/>
          <p:nvPr/>
        </p:nvSpPr>
        <p:spPr>
          <a:xfrm>
            <a:off x="2463148" y="2972582"/>
            <a:ext cx="1535914" cy="251629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运行报表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0" name="可选流程 159"/>
          <p:cNvSpPr/>
          <p:nvPr/>
        </p:nvSpPr>
        <p:spPr>
          <a:xfrm>
            <a:off x="2463148" y="3363264"/>
            <a:ext cx="1535914" cy="281598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失败告警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1" name="可选流程 160"/>
          <p:cNvSpPr/>
          <p:nvPr/>
        </p:nvSpPr>
        <p:spPr>
          <a:xfrm>
            <a:off x="2463148" y="3787601"/>
            <a:ext cx="1535914" cy="255324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任务依赖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62" name="可选流程 161"/>
          <p:cNvSpPr/>
          <p:nvPr/>
        </p:nvSpPr>
        <p:spPr>
          <a:xfrm>
            <a:off x="2463148" y="4163682"/>
            <a:ext cx="1535914" cy="274201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……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30" name="可选流程 29"/>
          <p:cNvSpPr/>
          <p:nvPr/>
        </p:nvSpPr>
        <p:spPr>
          <a:xfrm>
            <a:off x="7014111" y="4054200"/>
            <a:ext cx="1837789" cy="572813"/>
          </a:xfrm>
          <a:prstGeom prst="flowChartAlternateProcess">
            <a:avLst/>
          </a:prstGeom>
          <a:solidFill>
            <a:srgbClr val="9379B3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自动注册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执行器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97" name="可选流程 96"/>
          <p:cNvSpPr/>
          <p:nvPr/>
        </p:nvSpPr>
        <p:spPr>
          <a:xfrm>
            <a:off x="6989368" y="857386"/>
            <a:ext cx="2444679" cy="586589"/>
          </a:xfrm>
          <a:prstGeom prst="flowChartAlternateProcess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执行器服务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(jetty)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99" name="直线箭头连接符 98"/>
          <p:cNvCxnSpPr>
            <a:stCxn id="3" idx="3"/>
          </p:cNvCxnSpPr>
          <p:nvPr/>
        </p:nvCxnSpPr>
        <p:spPr>
          <a:xfrm flipV="1">
            <a:off x="5931089" y="1161234"/>
            <a:ext cx="1041621" cy="2846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9" name="矩形 168"/>
          <p:cNvSpPr/>
          <p:nvPr/>
        </p:nvSpPr>
        <p:spPr>
          <a:xfrm>
            <a:off x="9895204" y="688297"/>
            <a:ext cx="1588645" cy="1867343"/>
          </a:xfrm>
          <a:prstGeom prst="rect">
            <a:avLst/>
          </a:prstGeom>
          <a:solidFill>
            <a:srgbClr val="DEF7FF"/>
          </a:solidFill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71" name="直线箭头连接符 170"/>
          <p:cNvCxnSpPr/>
          <p:nvPr/>
        </p:nvCxnSpPr>
        <p:spPr>
          <a:xfrm>
            <a:off x="9450705" y="1164079"/>
            <a:ext cx="444499" cy="0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77" name="矩形 176"/>
          <p:cNvSpPr/>
          <p:nvPr/>
        </p:nvSpPr>
        <p:spPr>
          <a:xfrm>
            <a:off x="7014562" y="1699038"/>
            <a:ext cx="2531675" cy="856602"/>
          </a:xfrm>
          <a:prstGeom prst="rect">
            <a:avLst/>
          </a:prstGeom>
          <a:solidFill>
            <a:srgbClr val="E0EBFF"/>
          </a:solidFill>
          <a:ln>
            <a:solidFill>
              <a:srgbClr val="FFF2CD"/>
            </a:solidFill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anchor="b"/>
          <a:lstStyle/>
          <a:p>
            <a:pPr algn="ctr">
              <a:defRPr/>
            </a:pPr>
            <a:endParaRPr kumimoji="1" lang="zh-CN" altLang="en-US" sz="1600" b="1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78" name="磁盘 177"/>
          <p:cNvSpPr/>
          <p:nvPr/>
        </p:nvSpPr>
        <p:spPr>
          <a:xfrm>
            <a:off x="7126524" y="1789337"/>
            <a:ext cx="1128362" cy="64406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调度结果</a:t>
            </a:r>
          </a:p>
          <a:p>
            <a:pPr algn="ctr"/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182" name="直线箭头连接符 181"/>
          <p:cNvCxnSpPr/>
          <p:nvPr/>
        </p:nvCxnSpPr>
        <p:spPr>
          <a:xfrm flipH="1" flipV="1">
            <a:off x="9533537" y="2187570"/>
            <a:ext cx="361667" cy="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5" name="直线箭头连接符 184"/>
          <p:cNvCxnSpPr/>
          <p:nvPr/>
        </p:nvCxnSpPr>
        <p:spPr>
          <a:xfrm flipH="1">
            <a:off x="5931088" y="2183395"/>
            <a:ext cx="1083023" cy="11672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94" name="可选流程 193"/>
          <p:cNvSpPr/>
          <p:nvPr/>
        </p:nvSpPr>
        <p:spPr>
          <a:xfrm>
            <a:off x="10032571" y="1561883"/>
            <a:ext cx="1295671" cy="376213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en-US" altLang="zh-CN" sz="1400" dirty="0" err="1">
                <a:latin typeface="Heiti SC Light" charset="-122"/>
                <a:ea typeface="Heiti SC Light" charset="-122"/>
                <a:cs typeface="Heiti SC Light" charset="-122"/>
              </a:rPr>
              <a:t>JobHandler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5" name="可选流程 194"/>
          <p:cNvSpPr/>
          <p:nvPr/>
        </p:nvSpPr>
        <p:spPr>
          <a:xfrm>
            <a:off x="10032570" y="2077827"/>
            <a:ext cx="1295671" cy="376213"/>
          </a:xfrm>
          <a:prstGeom prst="flowChartAlternateProcess">
            <a:avLst/>
          </a:prstGeom>
          <a:solidFill>
            <a:srgbClr val="4BACC6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任务线程</a:t>
            </a:r>
          </a:p>
        </p:txBody>
      </p:sp>
      <p:sp>
        <p:nvSpPr>
          <p:cNvPr id="196" name="磁盘 195"/>
          <p:cNvSpPr/>
          <p:nvPr/>
        </p:nvSpPr>
        <p:spPr>
          <a:xfrm>
            <a:off x="10032572" y="793337"/>
            <a:ext cx="1295671" cy="663886"/>
          </a:xfrm>
          <a:prstGeom prst="flowChartMagneticDisk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调度请求</a:t>
            </a:r>
          </a:p>
          <a:p>
            <a:pPr algn="ctr"/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(queue)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sp>
        <p:nvSpPr>
          <p:cNvPr id="197" name="可选流程 196"/>
          <p:cNvSpPr/>
          <p:nvPr/>
        </p:nvSpPr>
        <p:spPr>
          <a:xfrm>
            <a:off x="8392252" y="1850828"/>
            <a:ext cx="1066971" cy="554033"/>
          </a:xfrm>
          <a:prstGeom prst="flowChartAlternateProcess">
            <a:avLst/>
          </a:prstGeom>
          <a:solidFill>
            <a:srgbClr val="6095C9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回调线程</a:t>
            </a:r>
          </a:p>
        </p:txBody>
      </p:sp>
      <p:sp>
        <p:nvSpPr>
          <p:cNvPr id="203" name="圆角矩形 202"/>
          <p:cNvSpPr/>
          <p:nvPr/>
        </p:nvSpPr>
        <p:spPr>
          <a:xfrm>
            <a:off x="7014111" y="2893987"/>
            <a:ext cx="4447045" cy="585805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任务执行日志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/</a:t>
            </a:r>
            <a:r>
              <a:rPr kumimoji="1" lang="zh-CN" altLang="en-US" sz="1400" dirty="0" smtClean="0">
                <a:latin typeface="Heiti SC Light" charset="-122"/>
                <a:ea typeface="Heiti SC Light" charset="-122"/>
                <a:cs typeface="Heiti SC Light" charset="-122"/>
              </a:rPr>
              <a:t>回调日志</a:t>
            </a:r>
          </a:p>
          <a:p>
            <a:pPr algn="ctr">
              <a:defRPr/>
            </a:pP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(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Log</a:t>
            </a: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文件</a:t>
            </a:r>
            <a:r>
              <a:rPr kumimoji="1" lang="en-US" altLang="zh-CN" sz="1400" dirty="0" smtClean="0">
                <a:latin typeface="Heiti SC Light" charset="-122"/>
                <a:ea typeface="Heiti SC Light" charset="-122"/>
                <a:cs typeface="Heiti SC Light" charset="-122"/>
              </a:rPr>
              <a:t>)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  <p:cxnSp>
        <p:nvCxnSpPr>
          <p:cNvPr id="204" name="直线箭头连接符 203"/>
          <p:cNvCxnSpPr/>
          <p:nvPr/>
        </p:nvCxnSpPr>
        <p:spPr>
          <a:xfrm>
            <a:off x="10668000" y="2555640"/>
            <a:ext cx="0" cy="338347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7" name="直线箭头连接符 206"/>
          <p:cNvCxnSpPr>
            <a:stCxn id="203" idx="1"/>
            <a:endCxn id="74" idx="3"/>
          </p:cNvCxnSpPr>
          <p:nvPr/>
        </p:nvCxnSpPr>
        <p:spPr>
          <a:xfrm flipH="1">
            <a:off x="5931088" y="3186890"/>
            <a:ext cx="1083023" cy="1"/>
          </a:xfrm>
          <a:prstGeom prst="straightConnector1">
            <a:avLst/>
          </a:prstGeom>
          <a:ln w="28575">
            <a:prstDash val="sysDash"/>
            <a:headEnd type="none" w="med" len="med"/>
            <a:tailEnd type="arrow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7" name="圆角矩形 56"/>
          <p:cNvSpPr/>
          <p:nvPr/>
        </p:nvSpPr>
        <p:spPr>
          <a:xfrm>
            <a:off x="9546237" y="4047703"/>
            <a:ext cx="1937612" cy="571579"/>
          </a:xfrm>
          <a:prstGeom prst="roundRect">
            <a:avLst/>
          </a:prstGeom>
          <a:solidFill>
            <a:srgbClr val="58B8D1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kumimoji="1" lang="zh-CN" altLang="en-US" sz="1400" dirty="0">
                <a:latin typeface="Heiti SC Light" charset="-122"/>
                <a:ea typeface="Heiti SC Light" charset="-122"/>
                <a:cs typeface="Heiti SC Light" charset="-122"/>
              </a:rPr>
              <a:t>自研</a:t>
            </a:r>
            <a:r>
              <a:rPr kumimoji="1" lang="en-US" altLang="zh-CN" sz="1400" dirty="0">
                <a:latin typeface="Heiti SC Light" charset="-122"/>
                <a:ea typeface="Heiti SC Light" charset="-122"/>
                <a:cs typeface="Heiti SC Light" charset="-122"/>
              </a:rPr>
              <a:t>RPC</a:t>
            </a:r>
            <a:endParaRPr kumimoji="1" lang="zh-CN" altLang="en-US" sz="1400" dirty="0">
              <a:latin typeface="Heiti SC Light" charset="-122"/>
              <a:ea typeface="Heiti SC Light" charset="-122"/>
              <a:cs typeface="Heiti SC Light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6783955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171</TotalTime>
  <Words>227</Words>
  <Application>Microsoft Macintosh PowerPoint</Application>
  <PresentationFormat>宽屏</PresentationFormat>
  <Paragraphs>281</Paragraphs>
  <Slides>4</Slides>
  <Notes>3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4</vt:i4>
      </vt:variant>
    </vt:vector>
  </HeadingPairs>
  <TitlesOfParts>
    <vt:vector size="12" baseType="lpstr">
      <vt:lpstr>Arial</vt:lpstr>
      <vt:lpstr>Calibri</vt:lpstr>
      <vt:lpstr>Calibri Light</vt:lpstr>
      <vt:lpstr>Heiti SC Light</vt:lpstr>
      <vt:lpstr>ＭＳ Ｐゴシック</vt:lpstr>
      <vt:lpstr>宋体</vt:lpstr>
      <vt:lpstr>微软雅黑</vt:lpstr>
      <vt:lpstr>Office 主题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/>
  <cp:lastModifiedBy>Microsoft Office 用户</cp:lastModifiedBy>
  <cp:revision>387</cp:revision>
  <dcterms:created xsi:type="dcterms:W3CDTF">2015-05-05T08:02:00Z</dcterms:created>
  <dcterms:modified xsi:type="dcterms:W3CDTF">2017-05-07T10:29:47Z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2052-10.1.0.5777</vt:lpwstr>
  </property>
</Properties>
</file>

<file path=docProps/thumbnail.jpeg>
</file>